
<file path=[Content_Types].xml><?xml version="1.0" encoding="utf-8"?>
<Types xmlns="http://schemas.openxmlformats.org/package/2006/content-types">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9.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24"/>
  </p:notesMasterIdLst>
  <p:handoutMasterIdLst>
    <p:handoutMasterId r:id="rId25"/>
  </p:handoutMasterIdLst>
  <p:sldIdLst>
    <p:sldId id="273" r:id="rId5"/>
    <p:sldId id="289" r:id="rId6"/>
    <p:sldId id="279" r:id="rId7"/>
    <p:sldId id="283" r:id="rId8"/>
    <p:sldId id="284" r:id="rId9"/>
    <p:sldId id="288" r:id="rId10"/>
    <p:sldId id="286" r:id="rId11"/>
    <p:sldId id="291" r:id="rId12"/>
    <p:sldId id="304" r:id="rId13"/>
    <p:sldId id="292" r:id="rId14"/>
    <p:sldId id="294" r:id="rId15"/>
    <p:sldId id="295" r:id="rId16"/>
    <p:sldId id="296" r:id="rId17"/>
    <p:sldId id="302" r:id="rId18"/>
    <p:sldId id="303" r:id="rId19"/>
    <p:sldId id="298" r:id="rId20"/>
    <p:sldId id="299" r:id="rId21"/>
    <p:sldId id="300" r:id="rId22"/>
    <p:sldId id="301" r:id="rId23"/>
  </p:sldIdLst>
  <p:sldSz cx="12192000" cy="6858000"/>
  <p:notesSz cx="7010400" cy="9296400"/>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Light" panose="00000400000000000000" pitchFamily="2" charset="0"/>
      <p:regular r:id="rId34"/>
      <p:italic r:id="rId35"/>
    </p:embeddedFont>
    <p:embeddedFont>
      <p:font typeface="Montserrat Medium" panose="00000600000000000000" pitchFamily="2" charset="0"/>
      <p:regular r:id="rId36"/>
      <p:italic r:id="rId37"/>
    </p:embeddedFont>
    <p:embeddedFont>
      <p:font typeface="Montserrat SemiBold" panose="00000700000000000000"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014" autoAdjust="0"/>
    <p:restoredTop sz="96327"/>
  </p:normalViewPr>
  <p:slideViewPr>
    <p:cSldViewPr snapToGrid="0" snapToObjects="1">
      <p:cViewPr varScale="1">
        <p:scale>
          <a:sx n="122" d="100"/>
          <a:sy n="122" d="100"/>
        </p:scale>
        <p:origin x="792" y="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3" d="100"/>
          <a:sy n="93" d="100"/>
        </p:scale>
        <p:origin x="4051"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144BE8-E69E-734C-9CFF-049BB7751FC9}" type="datetimeFigureOut">
              <a:rPr lang="en-US" smtClean="0">
                <a:latin typeface="Montserrat" pitchFamily="2" charset="77"/>
              </a:rPr>
              <a:t>9/13/2023</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Montserrat" pitchFamily="2" charset="77"/>
              </a:defRPr>
            </a:lvl1pPr>
          </a:lstStyle>
          <a:p>
            <a:fld id="{37966512-5CFF-724D-93AD-60A9C1F8AFC7}" type="datetimeFigureOut">
              <a:rPr lang="en-US" smtClean="0"/>
              <a:pPr/>
              <a:t>9/13/2023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had a project that resulted in a condemnation of a VAD parcel.  Unfortunately our screening processes had to resulted in identification of the VAD and ultimately we were in construction (after condemnation) when this issue was brought to NCDOT’s attention.  </a:t>
            </a:r>
          </a:p>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10</a:t>
            </a:fld>
            <a:endParaRPr lang="en-US" dirty="0"/>
          </a:p>
        </p:txBody>
      </p:sp>
    </p:spTree>
    <p:extLst>
      <p:ext uri="{BB962C8B-B14F-4D97-AF65-F5344CB8AC3E}">
        <p14:creationId xmlns:p14="http://schemas.microsoft.com/office/powerpoint/2010/main" val="379865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11</a:t>
            </a:fld>
            <a:endParaRPr lang="en-US" dirty="0"/>
          </a:p>
        </p:txBody>
      </p:sp>
    </p:spTree>
    <p:extLst>
      <p:ext uri="{BB962C8B-B14F-4D97-AF65-F5344CB8AC3E}">
        <p14:creationId xmlns:p14="http://schemas.microsoft.com/office/powerpoint/2010/main" val="416164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12</a:t>
            </a:fld>
            <a:endParaRPr lang="en-US" dirty="0"/>
          </a:p>
        </p:txBody>
      </p:sp>
    </p:spTree>
    <p:extLst>
      <p:ext uri="{BB962C8B-B14F-4D97-AF65-F5344CB8AC3E}">
        <p14:creationId xmlns:p14="http://schemas.microsoft.com/office/powerpoint/2010/main" val="3461738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13</a:t>
            </a:fld>
            <a:endParaRPr lang="en-US" dirty="0"/>
          </a:p>
        </p:txBody>
      </p:sp>
    </p:spTree>
    <p:extLst>
      <p:ext uri="{BB962C8B-B14F-4D97-AF65-F5344CB8AC3E}">
        <p14:creationId xmlns:p14="http://schemas.microsoft.com/office/powerpoint/2010/main" val="1306915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14</a:t>
            </a:fld>
            <a:endParaRPr lang="en-US" dirty="0"/>
          </a:p>
        </p:txBody>
      </p:sp>
    </p:spTree>
    <p:extLst>
      <p:ext uri="{BB962C8B-B14F-4D97-AF65-F5344CB8AC3E}">
        <p14:creationId xmlns:p14="http://schemas.microsoft.com/office/powerpoint/2010/main" val="2801031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15</a:t>
            </a:fld>
            <a:endParaRPr lang="en-US" dirty="0"/>
          </a:p>
        </p:txBody>
      </p:sp>
    </p:spTree>
    <p:extLst>
      <p:ext uri="{BB962C8B-B14F-4D97-AF65-F5344CB8AC3E}">
        <p14:creationId xmlns:p14="http://schemas.microsoft.com/office/powerpoint/2010/main" val="1189061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16</a:t>
            </a:fld>
            <a:endParaRPr lang="en-US" dirty="0"/>
          </a:p>
        </p:txBody>
      </p:sp>
    </p:spTree>
    <p:extLst>
      <p:ext uri="{BB962C8B-B14F-4D97-AF65-F5344CB8AC3E}">
        <p14:creationId xmlns:p14="http://schemas.microsoft.com/office/powerpoint/2010/main" val="377731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17</a:t>
            </a:fld>
            <a:endParaRPr lang="en-US" dirty="0"/>
          </a:p>
        </p:txBody>
      </p:sp>
    </p:spTree>
    <p:extLst>
      <p:ext uri="{BB962C8B-B14F-4D97-AF65-F5344CB8AC3E}">
        <p14:creationId xmlns:p14="http://schemas.microsoft.com/office/powerpoint/2010/main" val="323413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18</a:t>
            </a:fld>
            <a:endParaRPr lang="en-US" dirty="0"/>
          </a:p>
        </p:txBody>
      </p:sp>
    </p:spTree>
    <p:extLst>
      <p:ext uri="{BB962C8B-B14F-4D97-AF65-F5344CB8AC3E}">
        <p14:creationId xmlns:p14="http://schemas.microsoft.com/office/powerpoint/2010/main" val="3360157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19</a:t>
            </a:fld>
            <a:endParaRPr lang="en-US" dirty="0"/>
          </a:p>
        </p:txBody>
      </p:sp>
    </p:spTree>
    <p:extLst>
      <p:ext uri="{BB962C8B-B14F-4D97-AF65-F5344CB8AC3E}">
        <p14:creationId xmlns:p14="http://schemas.microsoft.com/office/powerpoint/2010/main" val="217365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2</a:t>
            </a:fld>
            <a:endParaRPr lang="en-US" dirty="0"/>
          </a:p>
        </p:txBody>
      </p:sp>
    </p:spTree>
    <p:extLst>
      <p:ext uri="{BB962C8B-B14F-4D97-AF65-F5344CB8AC3E}">
        <p14:creationId xmlns:p14="http://schemas.microsoft.com/office/powerpoint/2010/main" val="71606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3</a:t>
            </a:fld>
            <a:endParaRPr lang="en-US" dirty="0"/>
          </a:p>
        </p:txBody>
      </p:sp>
    </p:spTree>
    <p:extLst>
      <p:ext uri="{BB962C8B-B14F-4D97-AF65-F5344CB8AC3E}">
        <p14:creationId xmlns:p14="http://schemas.microsoft.com/office/powerpoint/2010/main" val="68195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4</a:t>
            </a:fld>
            <a:endParaRPr lang="en-US" dirty="0"/>
          </a:p>
        </p:txBody>
      </p:sp>
    </p:spTree>
    <p:extLst>
      <p:ext uri="{BB962C8B-B14F-4D97-AF65-F5344CB8AC3E}">
        <p14:creationId xmlns:p14="http://schemas.microsoft.com/office/powerpoint/2010/main" val="401157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this is NOT a standard NCDOT public hearing.  Notice that the wording is that we request the local advisory board to hold a public hearing.  </a:t>
            </a:r>
          </a:p>
          <a:p>
            <a:endParaRPr lang="en-US" dirty="0"/>
          </a:p>
          <a:p>
            <a:r>
              <a:rPr lang="en-US" dirty="0"/>
              <a:t>Public Involvement and specifically Diane Wilson will assist with preparing a presentation.  </a:t>
            </a:r>
          </a:p>
          <a:p>
            <a:endParaRPr lang="en-US" dirty="0"/>
          </a:p>
          <a:p>
            <a:r>
              <a:rPr lang="en-US" dirty="0"/>
              <a:t>At the hearing NCDOT had to address why we had filed condemnation on a parcel without meeting the requirements of the General Statute.  </a:t>
            </a:r>
          </a:p>
          <a:p>
            <a:endParaRPr lang="en-US" dirty="0"/>
          </a:p>
          <a:p>
            <a:r>
              <a:rPr lang="en-US" dirty="0"/>
              <a:t>So let’s look at our process…. </a:t>
            </a:r>
          </a:p>
        </p:txBody>
      </p:sp>
      <p:sp>
        <p:nvSpPr>
          <p:cNvPr id="4" name="Slide Number Placeholder 3"/>
          <p:cNvSpPr>
            <a:spLocks noGrp="1"/>
          </p:cNvSpPr>
          <p:nvPr>
            <p:ph type="sldNum" sz="quarter" idx="5"/>
          </p:nvPr>
        </p:nvSpPr>
        <p:spPr/>
        <p:txBody>
          <a:bodyPr/>
          <a:lstStyle/>
          <a:p>
            <a:fld id="{4FC19CE8-D78C-D24E-A54D-967966A9563F}" type="slidenum">
              <a:rPr lang="en-US" smtClean="0"/>
              <a:pPr/>
              <a:t>5</a:t>
            </a:fld>
            <a:endParaRPr lang="en-US" dirty="0"/>
          </a:p>
        </p:txBody>
      </p:sp>
    </p:spTree>
    <p:extLst>
      <p:ext uri="{BB962C8B-B14F-4D97-AF65-F5344CB8AC3E}">
        <p14:creationId xmlns:p14="http://schemas.microsoft.com/office/powerpoint/2010/main" val="699501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Studies – local planner input form!  </a:t>
            </a:r>
          </a:p>
        </p:txBody>
      </p:sp>
      <p:sp>
        <p:nvSpPr>
          <p:cNvPr id="4" name="Slide Number Placeholder 3"/>
          <p:cNvSpPr>
            <a:spLocks noGrp="1"/>
          </p:cNvSpPr>
          <p:nvPr>
            <p:ph type="sldNum" sz="quarter" idx="5"/>
          </p:nvPr>
        </p:nvSpPr>
        <p:spPr/>
        <p:txBody>
          <a:bodyPr/>
          <a:lstStyle/>
          <a:p>
            <a:fld id="{4FC19CE8-D78C-D24E-A54D-967966A9563F}" type="slidenum">
              <a:rPr lang="en-US" smtClean="0"/>
              <a:pPr/>
              <a:t>6</a:t>
            </a:fld>
            <a:endParaRPr lang="en-US" dirty="0"/>
          </a:p>
        </p:txBody>
      </p:sp>
    </p:spTree>
    <p:extLst>
      <p:ext uri="{BB962C8B-B14F-4D97-AF65-F5344CB8AC3E}">
        <p14:creationId xmlns:p14="http://schemas.microsoft.com/office/powerpoint/2010/main" val="388283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planner input and/or data screening should be documented in the community impact assessment</a:t>
            </a:r>
          </a:p>
        </p:txBody>
      </p:sp>
      <p:sp>
        <p:nvSpPr>
          <p:cNvPr id="4" name="Slide Number Placeholder 3"/>
          <p:cNvSpPr>
            <a:spLocks noGrp="1"/>
          </p:cNvSpPr>
          <p:nvPr>
            <p:ph type="sldNum" sz="quarter" idx="5"/>
          </p:nvPr>
        </p:nvSpPr>
        <p:spPr/>
        <p:txBody>
          <a:bodyPr/>
          <a:lstStyle/>
          <a:p>
            <a:fld id="{4FC19CE8-D78C-D24E-A54D-967966A9563F}" type="slidenum">
              <a:rPr lang="en-US" smtClean="0"/>
              <a:pPr/>
              <a:t>7</a:t>
            </a:fld>
            <a:endParaRPr lang="en-US" dirty="0"/>
          </a:p>
        </p:txBody>
      </p:sp>
    </p:spTree>
    <p:extLst>
      <p:ext uri="{BB962C8B-B14F-4D97-AF65-F5344CB8AC3E}">
        <p14:creationId xmlns:p14="http://schemas.microsoft.com/office/powerpoint/2010/main" val="2266525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that feeds into the environmental planning document</a:t>
            </a:r>
          </a:p>
          <a:p>
            <a:endParaRPr lang="en-US" dirty="0"/>
          </a:p>
          <a:p>
            <a:r>
              <a:rPr lang="en-US" dirty="0"/>
              <a:t>In the case of our project:</a:t>
            </a:r>
          </a:p>
          <a:p>
            <a:endParaRPr lang="en-US" dirty="0"/>
          </a:p>
          <a:p>
            <a:r>
              <a:rPr lang="en-US" dirty="0"/>
              <a:t>	the local planner had not returned the form after several 	attempts</a:t>
            </a:r>
          </a:p>
          <a:p>
            <a:endParaRPr lang="en-US" dirty="0"/>
          </a:p>
          <a:p>
            <a:r>
              <a:rPr lang="en-US" dirty="0"/>
              <a:t>	digital data/screening may not have been available at 	the time the document was done </a:t>
            </a:r>
          </a:p>
          <a:p>
            <a:endParaRPr lang="en-US" dirty="0"/>
          </a:p>
          <a:p>
            <a:r>
              <a:rPr lang="en-US" dirty="0"/>
              <a:t>	therefore the environmental document did not flag and 	the hearing was never requested</a:t>
            </a:r>
          </a:p>
        </p:txBody>
      </p:sp>
      <p:sp>
        <p:nvSpPr>
          <p:cNvPr id="4" name="Slide Number Placeholder 3"/>
          <p:cNvSpPr>
            <a:spLocks noGrp="1"/>
          </p:cNvSpPr>
          <p:nvPr>
            <p:ph type="sldNum" sz="quarter" idx="5"/>
          </p:nvPr>
        </p:nvSpPr>
        <p:spPr/>
        <p:txBody>
          <a:bodyPr/>
          <a:lstStyle/>
          <a:p>
            <a:fld id="{4FC19CE8-D78C-D24E-A54D-967966A9563F}" type="slidenum">
              <a:rPr lang="en-US" smtClean="0"/>
              <a:pPr/>
              <a:t>8</a:t>
            </a:fld>
            <a:endParaRPr lang="en-US" dirty="0"/>
          </a:p>
        </p:txBody>
      </p:sp>
    </p:spTree>
    <p:extLst>
      <p:ext uri="{BB962C8B-B14F-4D97-AF65-F5344CB8AC3E}">
        <p14:creationId xmlns:p14="http://schemas.microsoft.com/office/powerpoint/2010/main" val="313111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our project the outcome was successful </a:t>
            </a:r>
          </a:p>
          <a:p>
            <a:endParaRPr lang="en-US" dirty="0"/>
          </a:p>
          <a:p>
            <a:r>
              <a:rPr lang="en-US" dirty="0"/>
              <a:t>However you can see the request was clear that we do better next time (and we were reminded of that in the hearing as well).  </a:t>
            </a:r>
          </a:p>
          <a:p>
            <a:endParaRPr lang="en-US" dirty="0"/>
          </a:p>
          <a:p>
            <a:r>
              <a:rPr lang="en-US" dirty="0"/>
              <a:t>Leilani will show us the data that is available.  </a:t>
            </a:r>
          </a:p>
          <a:p>
            <a:endParaRPr lang="en-US" dirty="0"/>
          </a:p>
          <a:p>
            <a:r>
              <a:rPr lang="en-US" dirty="0"/>
              <a:t>I would recommend screening projects that have older environmental documents and/or limited community studies work done to ensure we flag VAD parcels to maintain compliance with GS. </a:t>
            </a:r>
          </a:p>
        </p:txBody>
      </p:sp>
      <p:sp>
        <p:nvSpPr>
          <p:cNvPr id="4" name="Slide Number Placeholder 3"/>
          <p:cNvSpPr>
            <a:spLocks noGrp="1"/>
          </p:cNvSpPr>
          <p:nvPr>
            <p:ph type="sldNum" sz="quarter" idx="5"/>
          </p:nvPr>
        </p:nvSpPr>
        <p:spPr/>
        <p:txBody>
          <a:bodyPr/>
          <a:lstStyle/>
          <a:p>
            <a:fld id="{4FC19CE8-D78C-D24E-A54D-967966A9563F}" type="slidenum">
              <a:rPr lang="en-US" smtClean="0"/>
              <a:pPr/>
              <a:t>9</a:t>
            </a:fld>
            <a:endParaRPr lang="en-US" dirty="0"/>
          </a:p>
        </p:txBody>
      </p:sp>
    </p:spTree>
    <p:extLst>
      <p:ext uri="{BB962C8B-B14F-4D97-AF65-F5344CB8AC3E}">
        <p14:creationId xmlns:p14="http://schemas.microsoft.com/office/powerpoint/2010/main" val="2160899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err="1">
                <a:solidFill>
                  <a:schemeClr val="bg1"/>
                </a:solidFill>
                <a:latin typeface="Montserrat Light" pitchFamily="2" charset="77"/>
              </a:rPr>
              <a:t>ncdotcom</a:t>
            </a:r>
            <a:endParaRPr lang="en-US" sz="1300"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What PMs Need to Know about Voluntary Agricultural Districts</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Jennifer A. Evans, PE</a:t>
            </a:r>
          </a:p>
          <a:p>
            <a:r>
              <a:rPr lang="en-US" dirty="0"/>
              <a:t>Leilani Paugh</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p:txBody>
          <a:bodyPr/>
          <a:lstStyle/>
          <a:p>
            <a:r>
              <a:rPr lang="en-US" dirty="0"/>
              <a:t>September 13, 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3BA640-5F1B-5474-E2A4-646E161F608A}"/>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B410773E-9588-D513-204E-21FCB8727B09}"/>
              </a:ext>
            </a:extLst>
          </p:cNvPr>
          <p:cNvSpPr>
            <a:spLocks noGrp="1"/>
          </p:cNvSpPr>
          <p:nvPr>
            <p:ph type="sldNum" sz="quarter" idx="4"/>
          </p:nvPr>
        </p:nvSpPr>
        <p:spPr/>
        <p:txBody>
          <a:bodyPr/>
          <a:lstStyle/>
          <a:p>
            <a:fld id="{71AF279C-F903-5C4F-9E12-139067057548}" type="slidenum">
              <a:rPr lang="en-US" smtClean="0"/>
              <a:pPr/>
              <a:t>10</a:t>
            </a:fld>
            <a:endParaRPr lang="en-US" dirty="0"/>
          </a:p>
        </p:txBody>
      </p:sp>
      <p:sp>
        <p:nvSpPr>
          <p:cNvPr id="5" name="Title 1">
            <a:extLst>
              <a:ext uri="{FF2B5EF4-FFF2-40B4-BE49-F238E27FC236}">
                <a16:creationId xmlns:a16="http://schemas.microsoft.com/office/drawing/2014/main" id="{51613923-7D9F-E863-1497-7B03D35DE5C5}"/>
              </a:ext>
            </a:extLst>
          </p:cNvPr>
          <p:cNvSpPr txBox="1">
            <a:spLocks/>
          </p:cNvSpPr>
          <p:nvPr/>
        </p:nvSpPr>
        <p:spPr>
          <a:xfrm>
            <a:off x="0" y="401312"/>
            <a:ext cx="12192000" cy="83170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3800" b="1" i="0" kern="1200">
                <a:solidFill>
                  <a:schemeClr val="bg1"/>
                </a:solidFill>
                <a:latin typeface="Montserrat" pitchFamily="2" charset="77"/>
                <a:ea typeface="+mj-ea"/>
                <a:cs typeface="+mj-cs"/>
              </a:defRPr>
            </a:lvl1pPr>
          </a:lstStyle>
          <a:p>
            <a:endParaRPr lang="en-US" dirty="0"/>
          </a:p>
        </p:txBody>
      </p:sp>
      <p:pic>
        <p:nvPicPr>
          <p:cNvPr id="7" name="Picture 3">
            <a:extLst>
              <a:ext uri="{FF2B5EF4-FFF2-40B4-BE49-F238E27FC236}">
                <a16:creationId xmlns:a16="http://schemas.microsoft.com/office/drawing/2014/main" id="{F02B7C31-0FCB-B21B-C695-FE978736D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2" y="586640"/>
            <a:ext cx="5838188" cy="390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3210150-EA6D-2C37-7A21-30238177D182}"/>
              </a:ext>
            </a:extLst>
          </p:cNvPr>
          <p:cNvPicPr>
            <a:picLocks noChangeAspect="1"/>
          </p:cNvPicPr>
          <p:nvPr/>
        </p:nvPicPr>
        <p:blipFill>
          <a:blip r:embed="rId4"/>
          <a:stretch>
            <a:fillRect/>
          </a:stretch>
        </p:blipFill>
        <p:spPr>
          <a:xfrm>
            <a:off x="3537856" y="3378601"/>
            <a:ext cx="8484921" cy="3216892"/>
          </a:xfrm>
          <a:prstGeom prst="rect">
            <a:avLst/>
          </a:prstGeom>
        </p:spPr>
      </p:pic>
      <p:sp>
        <p:nvSpPr>
          <p:cNvPr id="6" name="TextBox 5">
            <a:extLst>
              <a:ext uri="{FF2B5EF4-FFF2-40B4-BE49-F238E27FC236}">
                <a16:creationId xmlns:a16="http://schemas.microsoft.com/office/drawing/2014/main" id="{7D7D31F6-3C13-F0D4-BE02-2DC53D1D95E6}"/>
              </a:ext>
            </a:extLst>
          </p:cNvPr>
          <p:cNvSpPr txBox="1"/>
          <p:nvPr/>
        </p:nvSpPr>
        <p:spPr>
          <a:xfrm>
            <a:off x="6193971" y="817165"/>
            <a:ext cx="5828806" cy="2308324"/>
          </a:xfrm>
          <a:prstGeom prst="rect">
            <a:avLst/>
          </a:prstGeom>
          <a:solidFill>
            <a:schemeClr val="bg2"/>
          </a:solidFill>
        </p:spPr>
        <p:txBody>
          <a:bodyPr wrap="square" rtlCol="0">
            <a:spAutoFit/>
          </a:bodyPr>
          <a:lstStyle/>
          <a:p>
            <a:r>
              <a:rPr lang="en-US" sz="2400" dirty="0"/>
              <a:t>Department of Agriculture VAD Ordinance Presence </a:t>
            </a:r>
          </a:p>
          <a:p>
            <a:endParaRPr lang="en-US" sz="2400" dirty="0"/>
          </a:p>
          <a:p>
            <a:endParaRPr lang="en-US" sz="2400" dirty="0"/>
          </a:p>
          <a:p>
            <a:endParaRPr lang="en-US" sz="2400" dirty="0"/>
          </a:p>
          <a:p>
            <a:pPr algn="r"/>
            <a:r>
              <a:rPr lang="en-US" sz="2400" dirty="0"/>
              <a:t>County VAD Spatial Data</a:t>
            </a:r>
          </a:p>
        </p:txBody>
      </p:sp>
    </p:spTree>
    <p:extLst>
      <p:ext uri="{BB962C8B-B14F-4D97-AF65-F5344CB8AC3E}">
        <p14:creationId xmlns:p14="http://schemas.microsoft.com/office/powerpoint/2010/main" val="2552360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11</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Data Issues </a:t>
            </a:r>
          </a:p>
        </p:txBody>
      </p:sp>
      <p:sp>
        <p:nvSpPr>
          <p:cNvPr id="8" name="TextBox 7">
            <a:extLst>
              <a:ext uri="{FF2B5EF4-FFF2-40B4-BE49-F238E27FC236}">
                <a16:creationId xmlns:a16="http://schemas.microsoft.com/office/drawing/2014/main" id="{DFC3816B-0956-5FE6-4048-3D8F985B7A46}"/>
              </a:ext>
            </a:extLst>
          </p:cNvPr>
          <p:cNvSpPr txBox="1"/>
          <p:nvPr/>
        </p:nvSpPr>
        <p:spPr>
          <a:xfrm>
            <a:off x="1584495" y="1800531"/>
            <a:ext cx="9023010" cy="353943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3200" dirty="0"/>
              <a:t>91 Counties with VAD Ordinance</a:t>
            </a:r>
          </a:p>
          <a:p>
            <a:pPr marL="342900" indent="-342900">
              <a:buFont typeface="Arial" panose="020B0604020202020204" pitchFamily="34" charset="0"/>
              <a:buChar char="•"/>
            </a:pPr>
            <a:r>
              <a:rPr lang="en-US" sz="3200" dirty="0"/>
              <a:t>75  of the 91 Counties have VAD Spatial Data available</a:t>
            </a:r>
          </a:p>
          <a:p>
            <a:pPr marL="342900" indent="-342900">
              <a:buFont typeface="Arial" panose="020B0604020202020204" pitchFamily="34" charset="0"/>
              <a:buChar char="•"/>
            </a:pPr>
            <a:r>
              <a:rPr lang="en-US" sz="3200" dirty="0"/>
              <a:t>16 of the 91 Counties do not have VAD Spatial Data available</a:t>
            </a:r>
          </a:p>
          <a:p>
            <a:pPr marL="342900" indent="-342900">
              <a:buFont typeface="Arial" panose="020B0604020202020204" pitchFamily="34" charset="0"/>
              <a:buChar char="•"/>
            </a:pPr>
            <a:r>
              <a:rPr lang="en-US" sz="3200" dirty="0"/>
              <a:t>~60 Counties with County Spatial Data that are unreliable</a:t>
            </a:r>
          </a:p>
        </p:txBody>
      </p:sp>
    </p:spTree>
    <p:extLst>
      <p:ext uri="{BB962C8B-B14F-4D97-AF65-F5344CB8AC3E}">
        <p14:creationId xmlns:p14="http://schemas.microsoft.com/office/powerpoint/2010/main" val="2156442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12</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16 Counties without VAD Spatial Data</a:t>
            </a:r>
          </a:p>
        </p:txBody>
      </p:sp>
      <p:graphicFrame>
        <p:nvGraphicFramePr>
          <p:cNvPr id="2" name="Table 1">
            <a:extLst>
              <a:ext uri="{FF2B5EF4-FFF2-40B4-BE49-F238E27FC236}">
                <a16:creationId xmlns:a16="http://schemas.microsoft.com/office/drawing/2014/main" id="{EAE78D4A-A198-73F7-6A03-26BED14ADDD9}"/>
              </a:ext>
            </a:extLst>
          </p:cNvPr>
          <p:cNvGraphicFramePr>
            <a:graphicFrameLocks noGrp="1"/>
          </p:cNvGraphicFramePr>
          <p:nvPr/>
        </p:nvGraphicFramePr>
        <p:xfrm>
          <a:off x="908844" y="2060416"/>
          <a:ext cx="10287000" cy="3497580"/>
        </p:xfrm>
        <a:graphic>
          <a:graphicData uri="http://schemas.openxmlformats.org/drawingml/2006/table">
            <a:tbl>
              <a:tblPr/>
              <a:tblGrid>
                <a:gridCol w="3429000">
                  <a:extLst>
                    <a:ext uri="{9D8B030D-6E8A-4147-A177-3AD203B41FA5}">
                      <a16:colId xmlns:a16="http://schemas.microsoft.com/office/drawing/2014/main" val="2602826062"/>
                    </a:ext>
                  </a:extLst>
                </a:gridCol>
                <a:gridCol w="3429000">
                  <a:extLst>
                    <a:ext uri="{9D8B030D-6E8A-4147-A177-3AD203B41FA5}">
                      <a16:colId xmlns:a16="http://schemas.microsoft.com/office/drawing/2014/main" val="3858746083"/>
                    </a:ext>
                  </a:extLst>
                </a:gridCol>
                <a:gridCol w="3429000">
                  <a:extLst>
                    <a:ext uri="{9D8B030D-6E8A-4147-A177-3AD203B41FA5}">
                      <a16:colId xmlns:a16="http://schemas.microsoft.com/office/drawing/2014/main" val="3630451426"/>
                    </a:ext>
                  </a:extLst>
                </a:gridCol>
              </a:tblGrid>
              <a:tr h="167640">
                <a:tc>
                  <a:txBody>
                    <a:bodyPr/>
                    <a:lstStyle/>
                    <a:p>
                      <a:pPr algn="ctr" fontAlgn="b"/>
                      <a:r>
                        <a:rPr lang="en-US" sz="1000" b="1" u="none" strike="noStrike">
                          <a:effectLst/>
                          <a:latin typeface="Arial" panose="020B0604020202020204" pitchFamily="34" charset="0"/>
                        </a:rPr>
                        <a:t>VAD Ordinance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C0C0C0"/>
                    </a:solidFill>
                  </a:tcPr>
                </a:tc>
                <a:tc>
                  <a:txBody>
                    <a:bodyPr/>
                    <a:lstStyle/>
                    <a:p>
                      <a:pPr algn="ctr" fontAlgn="b"/>
                      <a:r>
                        <a:rPr lang="en-US" sz="1000" b="1" u="none" strike="noStrike">
                          <a:effectLst/>
                          <a:latin typeface="Arial" panose="020B0604020202020204" pitchFamily="34" charset="0"/>
                        </a:rPr>
                        <a:t>VAD Data Presence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C0C0C0"/>
                    </a:solidFill>
                  </a:tcPr>
                </a:tc>
                <a:tc>
                  <a:txBody>
                    <a:bodyPr/>
                    <a:lstStyle/>
                    <a:p>
                      <a:pPr algn="ctr" fontAlgn="b"/>
                      <a:r>
                        <a:rPr lang="en-US" sz="1000" b="1" u="none" strike="noStrike">
                          <a:effectLst/>
                          <a:latin typeface="Arial" panose="020B0604020202020204" pitchFamily="34" charset="0"/>
                        </a:rPr>
                        <a:t>County</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C0C0C0"/>
                    </a:solidFill>
                  </a:tcPr>
                </a:tc>
                <a:extLst>
                  <a:ext uri="{0D108BD9-81ED-4DB2-BD59-A6C34878D82A}">
                    <a16:rowId xmlns:a16="http://schemas.microsoft.com/office/drawing/2014/main" val="814944118"/>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Bertie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1110777238"/>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Cabarrus</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3472469240"/>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Camden</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1774174326"/>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Cherokee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665868061"/>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Clay</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2002993195"/>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Columbus</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679587657"/>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Currituck</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695692070"/>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Durham</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3030289627"/>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Gates</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4047066756"/>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Granville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822176241"/>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Hoke</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90273147"/>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Macon</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1113070297"/>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McDowell</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2840113494"/>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Pasquotank</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3458614719"/>
                  </a:ext>
                </a:extLst>
              </a:tr>
              <a:tr h="167640">
                <a:tc>
                  <a:txBody>
                    <a:bodyPr/>
                    <a:lstStyle/>
                    <a:p>
                      <a:pPr fontAlgn="b"/>
                      <a:r>
                        <a:rPr lang="en-US" sz="1000" u="none" strike="noStrike">
                          <a:effectLst/>
                          <a:latin typeface="Arial" panose="020B0604020202020204" pitchFamily="34" charset="0"/>
                        </a:rPr>
                        <a:t>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Robeson</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424895528"/>
                  </a:ext>
                </a:extLst>
              </a:tr>
              <a:tr h="167640">
                <a:tc>
                  <a:txBody>
                    <a:bodyPr/>
                    <a:lstStyle/>
                    <a:p>
                      <a:pPr fontAlgn="b"/>
                      <a:r>
                        <a:rPr lang="en-US" sz="1000" u="none" strike="noStrike">
                          <a:effectLst/>
                          <a:latin typeface="Arial" panose="020B0604020202020204" pitchFamily="34" charset="0"/>
                        </a:rPr>
                        <a:t>EVAD</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a:effectLst/>
                          <a:latin typeface="Arial" panose="020B0604020202020204" pitchFamily="34" charset="0"/>
                        </a:rPr>
                        <a:t>No</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tc>
                  <a:txBody>
                    <a:bodyPr/>
                    <a:lstStyle/>
                    <a:p>
                      <a:pPr fontAlgn="b"/>
                      <a:r>
                        <a:rPr lang="en-US" sz="1000" u="none" strike="noStrike" dirty="0">
                          <a:effectLst/>
                          <a:latin typeface="Arial" panose="020B0604020202020204" pitchFamily="34" charset="0"/>
                        </a:rPr>
                        <a:t>Yancey</a:t>
                      </a:r>
                    </a:p>
                  </a:txBody>
                  <a:tcPr marL="7620" marR="7620" marT="7620" anchor="b">
                    <a:lnL w="7620" cap="flat" cmpd="sng" algn="ctr">
                      <a:solidFill>
                        <a:srgbClr val="D4D4D4"/>
                      </a:solidFill>
                      <a:prstDash val="solid"/>
                      <a:round/>
                      <a:headEnd type="none" w="med" len="med"/>
                      <a:tailEnd type="none" w="med" len="med"/>
                    </a:lnL>
                    <a:lnR w="7620" cap="flat" cmpd="sng" algn="ctr">
                      <a:solidFill>
                        <a:srgbClr val="D4D4D4"/>
                      </a:solidFill>
                      <a:prstDash val="solid"/>
                      <a:round/>
                      <a:headEnd type="none" w="med" len="med"/>
                      <a:tailEnd type="none" w="med" len="med"/>
                    </a:lnR>
                    <a:lnT w="7620" cap="flat" cmpd="sng" algn="ctr">
                      <a:solidFill>
                        <a:srgbClr val="D4D4D4"/>
                      </a:solidFill>
                      <a:prstDash val="solid"/>
                      <a:round/>
                      <a:headEnd type="none" w="med" len="med"/>
                      <a:tailEnd type="none" w="med" len="med"/>
                    </a:lnT>
                    <a:lnB w="7620" cap="flat" cmpd="sng" algn="ctr">
                      <a:solidFill>
                        <a:srgbClr val="D4D4D4"/>
                      </a:solidFill>
                      <a:prstDash val="solid"/>
                      <a:round/>
                      <a:headEnd type="none" w="med" len="med"/>
                      <a:tailEnd type="none" w="med" len="med"/>
                    </a:lnB>
                    <a:solidFill>
                      <a:srgbClr val="FFFFFF"/>
                    </a:solidFill>
                  </a:tcPr>
                </a:tc>
                <a:extLst>
                  <a:ext uri="{0D108BD9-81ED-4DB2-BD59-A6C34878D82A}">
                    <a16:rowId xmlns:a16="http://schemas.microsoft.com/office/drawing/2014/main" val="4249090119"/>
                  </a:ext>
                </a:extLst>
              </a:tr>
            </a:tbl>
          </a:graphicData>
        </a:graphic>
      </p:graphicFrame>
      <p:sp>
        <p:nvSpPr>
          <p:cNvPr id="6" name="Rectangle 1">
            <a:extLst>
              <a:ext uri="{FF2B5EF4-FFF2-40B4-BE49-F238E27FC236}">
                <a16:creationId xmlns:a16="http://schemas.microsoft.com/office/drawing/2014/main" id="{2AB850A4-D1A6-6019-B12D-9647A83CFBF1}"/>
              </a:ext>
            </a:extLst>
          </p:cNvPr>
          <p:cNvSpPr>
            <a:spLocks noChangeArrowheads="1"/>
          </p:cNvSpPr>
          <p:nvPr/>
        </p:nvSpPr>
        <p:spPr bwMode="auto">
          <a:xfrm>
            <a:off x="909638" y="2060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750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13</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Data Reliability and Unknowns </a:t>
            </a:r>
          </a:p>
        </p:txBody>
      </p:sp>
      <p:sp>
        <p:nvSpPr>
          <p:cNvPr id="2" name="TextBox 1">
            <a:extLst>
              <a:ext uri="{FF2B5EF4-FFF2-40B4-BE49-F238E27FC236}">
                <a16:creationId xmlns:a16="http://schemas.microsoft.com/office/drawing/2014/main" id="{00E39FA9-E96F-6EA8-8E3E-71E8B5AF58E5}"/>
              </a:ext>
            </a:extLst>
          </p:cNvPr>
          <p:cNvSpPr txBox="1"/>
          <p:nvPr/>
        </p:nvSpPr>
        <p:spPr>
          <a:xfrm>
            <a:off x="859971" y="1800531"/>
            <a:ext cx="9747534" cy="4524315"/>
          </a:xfrm>
          <a:prstGeom prst="rect">
            <a:avLst/>
          </a:prstGeom>
          <a:solidFill>
            <a:schemeClr val="bg1"/>
          </a:solidFill>
        </p:spPr>
        <p:txBody>
          <a:bodyPr wrap="square" rtlCol="0">
            <a:spAutoFit/>
          </a:bodyPr>
          <a:lstStyle/>
          <a:p>
            <a:r>
              <a:rPr lang="en-US" sz="3200" dirty="0"/>
              <a:t>We are coordinating with Dept of Agriculture  and Counties to address issues</a:t>
            </a:r>
          </a:p>
          <a:p>
            <a:pPr marL="342900" indent="-342900">
              <a:buFont typeface="Arial" panose="020B0604020202020204" pitchFamily="34" charset="0"/>
              <a:buChar char="•"/>
            </a:pPr>
            <a:r>
              <a:rPr lang="en-US" sz="3200" dirty="0"/>
              <a:t>Published GIS data has errors/omissions/no symbology</a:t>
            </a:r>
          </a:p>
          <a:p>
            <a:pPr marL="342900" indent="-342900">
              <a:buFont typeface="Arial" panose="020B0604020202020204" pitchFamily="34" charset="0"/>
              <a:buChar char="•"/>
            </a:pPr>
            <a:r>
              <a:rPr lang="en-US" sz="3200" dirty="0"/>
              <a:t>Statewide Map updated only one time a year via a voluntary survey</a:t>
            </a:r>
          </a:p>
          <a:p>
            <a:pPr marL="342900" indent="-342900">
              <a:buFont typeface="Arial" panose="020B0604020202020204" pitchFamily="34" charset="0"/>
              <a:buChar char="•"/>
            </a:pPr>
            <a:r>
              <a:rPr lang="en-US" sz="3200" dirty="0"/>
              <a:t>No established procedures for publishing County VAD spatial data</a:t>
            </a:r>
          </a:p>
          <a:p>
            <a:pPr marL="342900" indent="-342900">
              <a:buFont typeface="Arial" panose="020B0604020202020204" pitchFamily="34" charset="0"/>
              <a:buChar char="•"/>
            </a:pPr>
            <a:r>
              <a:rPr lang="en-US" sz="3200" dirty="0"/>
              <a:t>Update occurrences and schedule unknown</a:t>
            </a:r>
          </a:p>
        </p:txBody>
      </p:sp>
    </p:spTree>
    <p:extLst>
      <p:ext uri="{BB962C8B-B14F-4D97-AF65-F5344CB8AC3E}">
        <p14:creationId xmlns:p14="http://schemas.microsoft.com/office/powerpoint/2010/main" val="68074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14</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Search </a:t>
            </a:r>
          </a:p>
        </p:txBody>
      </p:sp>
      <p:pic>
        <p:nvPicPr>
          <p:cNvPr id="7" name="Picture 6">
            <a:extLst>
              <a:ext uri="{FF2B5EF4-FFF2-40B4-BE49-F238E27FC236}">
                <a16:creationId xmlns:a16="http://schemas.microsoft.com/office/drawing/2014/main" id="{8FB1CB14-D4FE-FCB6-4B81-93669519CC55}"/>
              </a:ext>
            </a:extLst>
          </p:cNvPr>
          <p:cNvPicPr>
            <a:picLocks noChangeAspect="1"/>
          </p:cNvPicPr>
          <p:nvPr/>
        </p:nvPicPr>
        <p:blipFill>
          <a:blip r:embed="rId3"/>
          <a:stretch>
            <a:fillRect/>
          </a:stretch>
        </p:blipFill>
        <p:spPr>
          <a:xfrm>
            <a:off x="313944" y="1417549"/>
            <a:ext cx="11564112" cy="4550348"/>
          </a:xfrm>
          <a:prstGeom prst="rect">
            <a:avLst/>
          </a:prstGeom>
        </p:spPr>
      </p:pic>
    </p:spTree>
    <p:extLst>
      <p:ext uri="{BB962C8B-B14F-4D97-AF65-F5344CB8AC3E}">
        <p14:creationId xmlns:p14="http://schemas.microsoft.com/office/powerpoint/2010/main" val="3264278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15</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Search </a:t>
            </a:r>
          </a:p>
        </p:txBody>
      </p:sp>
      <p:pic>
        <p:nvPicPr>
          <p:cNvPr id="6" name="Picture 5">
            <a:extLst>
              <a:ext uri="{FF2B5EF4-FFF2-40B4-BE49-F238E27FC236}">
                <a16:creationId xmlns:a16="http://schemas.microsoft.com/office/drawing/2014/main" id="{0F0B4FE4-F718-C142-B0B4-0835EC7F1D01}"/>
              </a:ext>
            </a:extLst>
          </p:cNvPr>
          <p:cNvPicPr>
            <a:picLocks noChangeAspect="1"/>
          </p:cNvPicPr>
          <p:nvPr/>
        </p:nvPicPr>
        <p:blipFill>
          <a:blip r:embed="rId3"/>
          <a:stretch>
            <a:fillRect/>
          </a:stretch>
        </p:blipFill>
        <p:spPr>
          <a:xfrm>
            <a:off x="157484" y="1299261"/>
            <a:ext cx="11877032" cy="4930178"/>
          </a:xfrm>
          <a:prstGeom prst="rect">
            <a:avLst/>
          </a:prstGeom>
        </p:spPr>
      </p:pic>
    </p:spTree>
    <p:extLst>
      <p:ext uri="{BB962C8B-B14F-4D97-AF65-F5344CB8AC3E}">
        <p14:creationId xmlns:p14="http://schemas.microsoft.com/office/powerpoint/2010/main" val="1221552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16</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304321"/>
            <a:ext cx="12192000" cy="831707"/>
          </a:xfrm>
        </p:spPr>
        <p:txBody>
          <a:bodyPr/>
          <a:lstStyle/>
          <a:p>
            <a:r>
              <a:rPr lang="en-US" dirty="0"/>
              <a:t>ATLAS Screening</a:t>
            </a:r>
          </a:p>
        </p:txBody>
      </p:sp>
      <p:pic>
        <p:nvPicPr>
          <p:cNvPr id="9" name="Picture 8">
            <a:extLst>
              <a:ext uri="{FF2B5EF4-FFF2-40B4-BE49-F238E27FC236}">
                <a16:creationId xmlns:a16="http://schemas.microsoft.com/office/drawing/2014/main" id="{C89FC739-6911-E1A3-922B-5261AB0C8CE5}"/>
              </a:ext>
            </a:extLst>
          </p:cNvPr>
          <p:cNvPicPr>
            <a:picLocks noChangeAspect="1"/>
          </p:cNvPicPr>
          <p:nvPr/>
        </p:nvPicPr>
        <p:blipFill>
          <a:blip r:embed="rId3"/>
          <a:stretch>
            <a:fillRect/>
          </a:stretch>
        </p:blipFill>
        <p:spPr>
          <a:xfrm>
            <a:off x="1003106" y="1137487"/>
            <a:ext cx="10254343" cy="5650797"/>
          </a:xfrm>
          <a:prstGeom prst="rect">
            <a:avLst/>
          </a:prstGeom>
        </p:spPr>
      </p:pic>
    </p:spTree>
    <p:extLst>
      <p:ext uri="{BB962C8B-B14F-4D97-AF65-F5344CB8AC3E}">
        <p14:creationId xmlns:p14="http://schemas.microsoft.com/office/powerpoint/2010/main" val="4254213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17</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Screening</a:t>
            </a:r>
          </a:p>
        </p:txBody>
      </p:sp>
      <p:pic>
        <p:nvPicPr>
          <p:cNvPr id="11" name="Picture 10">
            <a:extLst>
              <a:ext uri="{FF2B5EF4-FFF2-40B4-BE49-F238E27FC236}">
                <a16:creationId xmlns:a16="http://schemas.microsoft.com/office/drawing/2014/main" id="{3DB25C15-BA93-3E20-FAAE-55AFBF6C6B0C}"/>
              </a:ext>
            </a:extLst>
          </p:cNvPr>
          <p:cNvPicPr>
            <a:picLocks noChangeAspect="1"/>
          </p:cNvPicPr>
          <p:nvPr/>
        </p:nvPicPr>
        <p:blipFill>
          <a:blip r:embed="rId3"/>
          <a:stretch>
            <a:fillRect/>
          </a:stretch>
        </p:blipFill>
        <p:spPr>
          <a:xfrm>
            <a:off x="337457" y="1233019"/>
            <a:ext cx="11517086" cy="4956561"/>
          </a:xfrm>
          <a:prstGeom prst="rect">
            <a:avLst/>
          </a:prstGeom>
        </p:spPr>
      </p:pic>
    </p:spTree>
    <p:extLst>
      <p:ext uri="{BB962C8B-B14F-4D97-AF65-F5344CB8AC3E}">
        <p14:creationId xmlns:p14="http://schemas.microsoft.com/office/powerpoint/2010/main" val="956322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DFDE01-EBFC-9AC7-10D8-6E8C1396E770}"/>
              </a:ext>
            </a:extLst>
          </p:cNvPr>
          <p:cNvSpPr>
            <a:spLocks noGrp="1"/>
          </p:cNvSpPr>
          <p:nvPr>
            <p:ph type="body" sz="quarter" idx="10"/>
          </p:nvPr>
        </p:nvSpPr>
        <p:spPr/>
        <p:txBody>
          <a:bodyPr/>
          <a:lstStyle/>
          <a:p>
            <a:r>
              <a:rPr lang="en-US" dirty="0"/>
              <a:t>Statewide VAD Layer</a:t>
            </a:r>
          </a:p>
        </p:txBody>
      </p:sp>
      <p:sp>
        <p:nvSpPr>
          <p:cNvPr id="4" name="Slide Number Placeholder 3">
            <a:extLst>
              <a:ext uri="{FF2B5EF4-FFF2-40B4-BE49-F238E27FC236}">
                <a16:creationId xmlns:a16="http://schemas.microsoft.com/office/drawing/2014/main" id="{CA73C35A-3C9A-48D2-2992-3EB6945DF492}"/>
              </a:ext>
            </a:extLst>
          </p:cNvPr>
          <p:cNvSpPr>
            <a:spLocks noGrp="1"/>
          </p:cNvSpPr>
          <p:nvPr>
            <p:ph type="sldNum" sz="quarter" idx="4"/>
          </p:nvPr>
        </p:nvSpPr>
        <p:spPr/>
        <p:txBody>
          <a:bodyPr/>
          <a:lstStyle/>
          <a:p>
            <a:fld id="{71AF279C-F903-5C4F-9E12-139067057548}" type="slidenum">
              <a:rPr lang="en-US" smtClean="0"/>
              <a:pPr/>
              <a:t>18</a:t>
            </a:fld>
            <a:endParaRPr lang="en-US" dirty="0"/>
          </a:p>
        </p:txBody>
      </p:sp>
      <p:sp>
        <p:nvSpPr>
          <p:cNvPr id="5" name="Title 1">
            <a:extLst>
              <a:ext uri="{FF2B5EF4-FFF2-40B4-BE49-F238E27FC236}">
                <a16:creationId xmlns:a16="http://schemas.microsoft.com/office/drawing/2014/main" id="{41E0D145-3093-33A1-4D83-4B6DC4D185D2}"/>
              </a:ext>
            </a:extLst>
          </p:cNvPr>
          <p:cNvSpPr>
            <a:spLocks noGrp="1"/>
          </p:cNvSpPr>
          <p:nvPr>
            <p:ph type="ctrTitle"/>
          </p:nvPr>
        </p:nvSpPr>
        <p:spPr>
          <a:xfrm>
            <a:off x="0" y="401312"/>
            <a:ext cx="12192000" cy="831707"/>
          </a:xfrm>
        </p:spPr>
        <p:txBody>
          <a:bodyPr/>
          <a:lstStyle/>
          <a:p>
            <a:r>
              <a:rPr lang="en-US" dirty="0"/>
              <a:t>ATLAS Screening</a:t>
            </a:r>
          </a:p>
        </p:txBody>
      </p:sp>
      <p:pic>
        <p:nvPicPr>
          <p:cNvPr id="11" name="Picture 10">
            <a:extLst>
              <a:ext uri="{FF2B5EF4-FFF2-40B4-BE49-F238E27FC236}">
                <a16:creationId xmlns:a16="http://schemas.microsoft.com/office/drawing/2014/main" id="{E1F13066-4937-00E2-63C7-4323C06CBD2A}"/>
              </a:ext>
            </a:extLst>
          </p:cNvPr>
          <p:cNvPicPr>
            <a:picLocks noChangeAspect="1"/>
          </p:cNvPicPr>
          <p:nvPr/>
        </p:nvPicPr>
        <p:blipFill>
          <a:blip r:embed="rId3"/>
          <a:stretch>
            <a:fillRect/>
          </a:stretch>
        </p:blipFill>
        <p:spPr>
          <a:xfrm>
            <a:off x="1153885" y="1233019"/>
            <a:ext cx="3818827" cy="3940628"/>
          </a:xfrm>
          <a:prstGeom prst="rect">
            <a:avLst/>
          </a:prstGeom>
        </p:spPr>
      </p:pic>
      <p:pic>
        <p:nvPicPr>
          <p:cNvPr id="13" name="Picture 12">
            <a:extLst>
              <a:ext uri="{FF2B5EF4-FFF2-40B4-BE49-F238E27FC236}">
                <a16:creationId xmlns:a16="http://schemas.microsoft.com/office/drawing/2014/main" id="{07C23BE4-0445-646E-76CF-6CADD823FCA4}"/>
              </a:ext>
            </a:extLst>
          </p:cNvPr>
          <p:cNvPicPr>
            <a:picLocks noChangeAspect="1"/>
          </p:cNvPicPr>
          <p:nvPr/>
        </p:nvPicPr>
        <p:blipFill>
          <a:blip r:embed="rId4"/>
          <a:stretch>
            <a:fillRect/>
          </a:stretch>
        </p:blipFill>
        <p:spPr>
          <a:xfrm>
            <a:off x="4666313" y="1400857"/>
            <a:ext cx="6371802" cy="5240361"/>
          </a:xfrm>
          <a:prstGeom prst="rect">
            <a:avLst/>
          </a:prstGeom>
        </p:spPr>
      </p:pic>
    </p:spTree>
    <p:extLst>
      <p:ext uri="{BB962C8B-B14F-4D97-AF65-F5344CB8AC3E}">
        <p14:creationId xmlns:p14="http://schemas.microsoft.com/office/powerpoint/2010/main" val="49336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2595442" y="-16139"/>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18078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2</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3" name="TextBox 2">
            <a:extLst>
              <a:ext uri="{FF2B5EF4-FFF2-40B4-BE49-F238E27FC236}">
                <a16:creationId xmlns:a16="http://schemas.microsoft.com/office/drawing/2014/main" id="{E1087D85-BB23-ED73-95E3-77EE7DA0D182}"/>
              </a:ext>
            </a:extLst>
          </p:cNvPr>
          <p:cNvSpPr txBox="1"/>
          <p:nvPr/>
        </p:nvSpPr>
        <p:spPr>
          <a:xfrm>
            <a:off x="751562" y="506236"/>
            <a:ext cx="9814142" cy="6124754"/>
          </a:xfrm>
          <a:prstGeom prst="rect">
            <a:avLst/>
          </a:prstGeom>
          <a:noFill/>
        </p:spPr>
        <p:txBody>
          <a:bodyPr wrap="square">
            <a:sp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rPr>
              <a:t>GOALS FOR TODAY’S PRESENTATION: </a:t>
            </a:r>
          </a:p>
          <a:p>
            <a:pPr marL="0" marR="0">
              <a:spcBef>
                <a:spcPts val="0"/>
              </a:spcBef>
              <a:spcAft>
                <a:spcPts val="0"/>
              </a:spcAft>
            </a:pPr>
            <a:r>
              <a:rPr lang="en-US" sz="2800" dirty="0">
                <a:latin typeface="Calibri" panose="020F0502020204030204" pitchFamily="34" charset="0"/>
                <a:ea typeface="Calibri" panose="020F0502020204030204" pitchFamily="34" charset="0"/>
              </a:rPr>
              <a:t>Provide </a:t>
            </a:r>
            <a:r>
              <a:rPr lang="en-US" sz="2800" dirty="0">
                <a:effectLst/>
                <a:latin typeface="Calibri" panose="020F0502020204030204" pitchFamily="34" charset="0"/>
                <a:ea typeface="Calibri" panose="020F0502020204030204" pitchFamily="34" charset="0"/>
              </a:rPr>
              <a:t>PMs with a high-level awareness of Voluntary Agricultural District requirements and data sources so that they can:</a:t>
            </a: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Understand the basic requirements of VAD parcels and the NCDOT screening processes</a:t>
            </a:r>
          </a:p>
          <a:p>
            <a:pPr marL="457200" marR="0" lvl="0" indent="-457200">
              <a:spcBef>
                <a:spcPts val="0"/>
              </a:spcBef>
              <a:spcAft>
                <a:spcPts val="0"/>
              </a:spcAft>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Understand</a:t>
            </a:r>
            <a:r>
              <a:rPr lang="en-US" sz="2800" dirty="0">
                <a:effectLst/>
                <a:latin typeface="Calibri" panose="020F0502020204030204" pitchFamily="34" charset="0"/>
                <a:ea typeface="Times New Roman" panose="02020603050405020304" pitchFamily="18" charset="0"/>
              </a:rPr>
              <a:t> the data that is available now and the restrictions on available data in the past</a:t>
            </a:r>
            <a:endParaRPr lang="en-US" sz="28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Screen or flag older projects prior to right of way activities to ensure we are meeting the requirements for hearings prior to condemnation</a:t>
            </a:r>
            <a:endParaRPr lang="en-US" sz="28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Request assistance from Community Studies staff if there are concerns/questions </a:t>
            </a:r>
            <a:endParaRPr lang="en-US" sz="28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dirty="0">
                <a:effectLst/>
                <a:latin typeface="Calibri" panose="020F0502020204030204" pitchFamily="34" charset="0"/>
                <a:ea typeface="Times New Roman" panose="02020603050405020304" pitchFamily="18" charset="0"/>
              </a:rPr>
              <a:t>Request assistance from Public Involvement staff to coordinate on required VAD hearings</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08756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lue and white text on a blue background&#10;&#10;Description automatically generated">
            <a:extLst>
              <a:ext uri="{FF2B5EF4-FFF2-40B4-BE49-F238E27FC236}">
                <a16:creationId xmlns:a16="http://schemas.microsoft.com/office/drawing/2014/main" id="{A9BF35E4-8A1F-47AE-3277-05FD8CF0AEF2}"/>
              </a:ext>
            </a:extLst>
          </p:cNvPr>
          <p:cNvPicPr>
            <a:picLocks noGrp="1" noChangeAspect="1"/>
          </p:cNvPicPr>
          <p:nvPr>
            <p:ph type="pic" sz="quarter" idx="12"/>
          </p:nvPr>
        </p:nvPicPr>
        <p:blipFill>
          <a:blip r:embed="rId3"/>
          <a:srcRect t="11325" b="11325"/>
          <a:stretch>
            <a:fillRect/>
          </a:stretch>
        </p:blipFill>
        <p:spPr/>
      </p:pic>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3</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403230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4</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24" name="Picture Placeholder 23" descr="A blue background with black text&#10;&#10;Description automatically generated">
            <a:extLst>
              <a:ext uri="{FF2B5EF4-FFF2-40B4-BE49-F238E27FC236}">
                <a16:creationId xmlns:a16="http://schemas.microsoft.com/office/drawing/2014/main" id="{11FA7A2F-7A84-441F-408A-947220D4C11B}"/>
              </a:ext>
            </a:extLst>
          </p:cNvPr>
          <p:cNvPicPr>
            <a:picLocks noGrp="1" noChangeAspect="1"/>
          </p:cNvPicPr>
          <p:nvPr>
            <p:ph type="pic" sz="quarter" idx="12"/>
          </p:nvPr>
        </p:nvPicPr>
        <p:blipFill>
          <a:blip r:embed="rId3"/>
          <a:srcRect t="7278" b="7278"/>
          <a:stretch>
            <a:fillRect/>
          </a:stretch>
        </p:blipFill>
        <p:spPr/>
      </p:pic>
      <p:sp>
        <p:nvSpPr>
          <p:cNvPr id="25" name="Rectangle 24">
            <a:extLst>
              <a:ext uri="{FF2B5EF4-FFF2-40B4-BE49-F238E27FC236}">
                <a16:creationId xmlns:a16="http://schemas.microsoft.com/office/drawing/2014/main" id="{E7F3805F-2518-AF75-7D5D-5627BECC9318}"/>
              </a:ext>
            </a:extLst>
          </p:cNvPr>
          <p:cNvSpPr/>
          <p:nvPr/>
        </p:nvSpPr>
        <p:spPr>
          <a:xfrm>
            <a:off x="406400" y="4958862"/>
            <a:ext cx="11565206" cy="102694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0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5</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10" name="Picture Placeholder 9" descr="A blue background with text&#10;&#10;Description automatically generated">
            <a:extLst>
              <a:ext uri="{FF2B5EF4-FFF2-40B4-BE49-F238E27FC236}">
                <a16:creationId xmlns:a16="http://schemas.microsoft.com/office/drawing/2014/main" id="{2E5CCC55-3BCB-82F0-E356-30FEE9C1CA4B}"/>
              </a:ext>
            </a:extLst>
          </p:cNvPr>
          <p:cNvPicPr>
            <a:picLocks noGrp="1" noChangeAspect="1"/>
          </p:cNvPicPr>
          <p:nvPr>
            <p:ph type="pic" sz="quarter" idx="12"/>
          </p:nvPr>
        </p:nvPicPr>
        <p:blipFill rotWithShape="1">
          <a:blip r:embed="rId3"/>
          <a:srcRect l="-52" t="6715" r="1060" b="3787"/>
          <a:stretch/>
        </p:blipFill>
        <p:spPr>
          <a:xfrm>
            <a:off x="0" y="-10552"/>
            <a:ext cx="12192000" cy="6868551"/>
          </a:xfrm>
        </p:spPr>
      </p:pic>
      <p:sp>
        <p:nvSpPr>
          <p:cNvPr id="13" name="Rectangle 12">
            <a:extLst>
              <a:ext uri="{FF2B5EF4-FFF2-40B4-BE49-F238E27FC236}">
                <a16:creationId xmlns:a16="http://schemas.microsoft.com/office/drawing/2014/main" id="{1F9825B6-6EE6-7C09-1F46-11A1E9C461AE}"/>
              </a:ext>
            </a:extLst>
          </p:cNvPr>
          <p:cNvSpPr/>
          <p:nvPr/>
        </p:nvSpPr>
        <p:spPr>
          <a:xfrm>
            <a:off x="1131147" y="1733973"/>
            <a:ext cx="10972800" cy="24045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97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6</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3" name="Picture 2">
            <a:extLst>
              <a:ext uri="{FF2B5EF4-FFF2-40B4-BE49-F238E27FC236}">
                <a16:creationId xmlns:a16="http://schemas.microsoft.com/office/drawing/2014/main" id="{E941D419-1516-D2FD-AEF6-AE14F9C47621}"/>
              </a:ext>
            </a:extLst>
          </p:cNvPr>
          <p:cNvPicPr>
            <a:picLocks noChangeAspect="1"/>
          </p:cNvPicPr>
          <p:nvPr/>
        </p:nvPicPr>
        <p:blipFill>
          <a:blip r:embed="rId3"/>
          <a:stretch>
            <a:fillRect/>
          </a:stretch>
        </p:blipFill>
        <p:spPr>
          <a:xfrm>
            <a:off x="460586" y="1233283"/>
            <a:ext cx="6172735" cy="3802710"/>
          </a:xfrm>
          <a:prstGeom prst="rect">
            <a:avLst/>
          </a:prstGeom>
        </p:spPr>
      </p:pic>
      <p:pic>
        <p:nvPicPr>
          <p:cNvPr id="7" name="Picture 6">
            <a:extLst>
              <a:ext uri="{FF2B5EF4-FFF2-40B4-BE49-F238E27FC236}">
                <a16:creationId xmlns:a16="http://schemas.microsoft.com/office/drawing/2014/main" id="{5C58E68D-6C8A-E573-A9B7-522EB4C044C2}"/>
              </a:ext>
            </a:extLst>
          </p:cNvPr>
          <p:cNvPicPr>
            <a:picLocks noChangeAspect="1"/>
          </p:cNvPicPr>
          <p:nvPr/>
        </p:nvPicPr>
        <p:blipFill>
          <a:blip r:embed="rId4"/>
          <a:stretch>
            <a:fillRect/>
          </a:stretch>
        </p:blipFill>
        <p:spPr>
          <a:xfrm>
            <a:off x="5286564" y="4314309"/>
            <a:ext cx="5852667" cy="2316681"/>
          </a:xfrm>
          <a:prstGeom prst="rect">
            <a:avLst/>
          </a:prstGeom>
        </p:spPr>
      </p:pic>
      <p:sp>
        <p:nvSpPr>
          <p:cNvPr id="8" name="TextBox 7">
            <a:extLst>
              <a:ext uri="{FF2B5EF4-FFF2-40B4-BE49-F238E27FC236}">
                <a16:creationId xmlns:a16="http://schemas.microsoft.com/office/drawing/2014/main" id="{63F25A29-D621-5FF5-B8A2-1CE354EFD211}"/>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spTree>
    <p:extLst>
      <p:ext uri="{BB962C8B-B14F-4D97-AF65-F5344CB8AC3E}">
        <p14:creationId xmlns:p14="http://schemas.microsoft.com/office/powerpoint/2010/main" val="23157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7</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10" name="Picture 9">
            <a:extLst>
              <a:ext uri="{FF2B5EF4-FFF2-40B4-BE49-F238E27FC236}">
                <a16:creationId xmlns:a16="http://schemas.microsoft.com/office/drawing/2014/main" id="{95CCD039-23E8-65F1-ED23-E1055847E4F4}"/>
              </a:ext>
            </a:extLst>
          </p:cNvPr>
          <p:cNvPicPr>
            <a:picLocks noChangeAspect="1"/>
          </p:cNvPicPr>
          <p:nvPr/>
        </p:nvPicPr>
        <p:blipFill>
          <a:blip r:embed="rId3"/>
          <a:stretch>
            <a:fillRect/>
          </a:stretch>
        </p:blipFill>
        <p:spPr>
          <a:xfrm>
            <a:off x="266194" y="1393575"/>
            <a:ext cx="5829805" cy="2354784"/>
          </a:xfrm>
          <a:prstGeom prst="rect">
            <a:avLst/>
          </a:prstGeom>
        </p:spPr>
      </p:pic>
      <p:pic>
        <p:nvPicPr>
          <p:cNvPr id="12" name="Picture 11">
            <a:extLst>
              <a:ext uri="{FF2B5EF4-FFF2-40B4-BE49-F238E27FC236}">
                <a16:creationId xmlns:a16="http://schemas.microsoft.com/office/drawing/2014/main" id="{609B3A1B-776B-79DB-14B6-3885D3BFD212}"/>
              </a:ext>
            </a:extLst>
          </p:cNvPr>
          <p:cNvPicPr>
            <a:picLocks noChangeAspect="1"/>
          </p:cNvPicPr>
          <p:nvPr/>
        </p:nvPicPr>
        <p:blipFill>
          <a:blip r:embed="rId4"/>
          <a:stretch>
            <a:fillRect/>
          </a:stretch>
        </p:blipFill>
        <p:spPr>
          <a:xfrm>
            <a:off x="5955795" y="2470776"/>
            <a:ext cx="5829805" cy="3795089"/>
          </a:xfrm>
          <a:prstGeom prst="rect">
            <a:avLst/>
          </a:prstGeom>
        </p:spPr>
      </p:pic>
      <p:sp>
        <p:nvSpPr>
          <p:cNvPr id="13" name="TextBox 12">
            <a:extLst>
              <a:ext uri="{FF2B5EF4-FFF2-40B4-BE49-F238E27FC236}">
                <a16:creationId xmlns:a16="http://schemas.microsoft.com/office/drawing/2014/main" id="{4CCCCC52-3762-442F-CC78-641F386DA1E5}"/>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spTree>
    <p:extLst>
      <p:ext uri="{BB962C8B-B14F-4D97-AF65-F5344CB8AC3E}">
        <p14:creationId xmlns:p14="http://schemas.microsoft.com/office/powerpoint/2010/main" val="3301025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8</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3" name="Picture 2">
            <a:extLst>
              <a:ext uri="{FF2B5EF4-FFF2-40B4-BE49-F238E27FC236}">
                <a16:creationId xmlns:a16="http://schemas.microsoft.com/office/drawing/2014/main" id="{FB903CD5-BD1C-91E2-E77C-E9C32B02B08F}"/>
              </a:ext>
            </a:extLst>
          </p:cNvPr>
          <p:cNvPicPr>
            <a:picLocks noChangeAspect="1"/>
          </p:cNvPicPr>
          <p:nvPr/>
        </p:nvPicPr>
        <p:blipFill>
          <a:blip r:embed="rId3"/>
          <a:stretch>
            <a:fillRect/>
          </a:stretch>
        </p:blipFill>
        <p:spPr>
          <a:xfrm>
            <a:off x="47024" y="1355714"/>
            <a:ext cx="5509737" cy="1905165"/>
          </a:xfrm>
          <a:prstGeom prst="rect">
            <a:avLst/>
          </a:prstGeom>
        </p:spPr>
      </p:pic>
      <p:pic>
        <p:nvPicPr>
          <p:cNvPr id="7" name="Picture 6">
            <a:extLst>
              <a:ext uri="{FF2B5EF4-FFF2-40B4-BE49-F238E27FC236}">
                <a16:creationId xmlns:a16="http://schemas.microsoft.com/office/drawing/2014/main" id="{751C94FE-7C08-92C4-9E54-D90E6785673F}"/>
              </a:ext>
            </a:extLst>
          </p:cNvPr>
          <p:cNvPicPr>
            <a:picLocks noChangeAspect="1"/>
          </p:cNvPicPr>
          <p:nvPr/>
        </p:nvPicPr>
        <p:blipFill>
          <a:blip r:embed="rId4"/>
          <a:stretch>
            <a:fillRect/>
          </a:stretch>
        </p:blipFill>
        <p:spPr>
          <a:xfrm>
            <a:off x="69886" y="3752483"/>
            <a:ext cx="5486875" cy="1143099"/>
          </a:xfrm>
          <a:prstGeom prst="rect">
            <a:avLst/>
          </a:prstGeom>
        </p:spPr>
      </p:pic>
      <p:pic>
        <p:nvPicPr>
          <p:cNvPr id="9" name="Picture 8">
            <a:extLst>
              <a:ext uri="{FF2B5EF4-FFF2-40B4-BE49-F238E27FC236}">
                <a16:creationId xmlns:a16="http://schemas.microsoft.com/office/drawing/2014/main" id="{3259A224-B202-7E22-01AC-7B9B90AEB679}"/>
              </a:ext>
            </a:extLst>
          </p:cNvPr>
          <p:cNvPicPr>
            <a:picLocks noChangeAspect="1"/>
          </p:cNvPicPr>
          <p:nvPr/>
        </p:nvPicPr>
        <p:blipFill>
          <a:blip r:embed="rId5"/>
          <a:stretch>
            <a:fillRect/>
          </a:stretch>
        </p:blipFill>
        <p:spPr>
          <a:xfrm>
            <a:off x="5733713" y="1646074"/>
            <a:ext cx="6293889" cy="1710824"/>
          </a:xfrm>
          <a:prstGeom prst="rect">
            <a:avLst/>
          </a:prstGeom>
        </p:spPr>
      </p:pic>
      <p:pic>
        <p:nvPicPr>
          <p:cNvPr id="11" name="Picture 10">
            <a:extLst>
              <a:ext uri="{FF2B5EF4-FFF2-40B4-BE49-F238E27FC236}">
                <a16:creationId xmlns:a16="http://schemas.microsoft.com/office/drawing/2014/main" id="{CD93158F-825A-4D35-1487-9A9155FE7730}"/>
              </a:ext>
            </a:extLst>
          </p:cNvPr>
          <p:cNvPicPr>
            <a:picLocks noChangeAspect="1"/>
          </p:cNvPicPr>
          <p:nvPr/>
        </p:nvPicPr>
        <p:blipFill>
          <a:blip r:embed="rId6"/>
          <a:stretch>
            <a:fillRect/>
          </a:stretch>
        </p:blipFill>
        <p:spPr>
          <a:xfrm>
            <a:off x="5461930" y="4062653"/>
            <a:ext cx="6660184" cy="783551"/>
          </a:xfrm>
          <a:prstGeom prst="rect">
            <a:avLst/>
          </a:prstGeom>
        </p:spPr>
      </p:pic>
      <p:sp>
        <p:nvSpPr>
          <p:cNvPr id="12" name="TextBox 11">
            <a:extLst>
              <a:ext uri="{FF2B5EF4-FFF2-40B4-BE49-F238E27FC236}">
                <a16:creationId xmlns:a16="http://schemas.microsoft.com/office/drawing/2014/main" id="{1C0163F9-6BFF-6139-A08F-87308BEAFFB6}"/>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spTree>
    <p:extLst>
      <p:ext uri="{BB962C8B-B14F-4D97-AF65-F5344CB8AC3E}">
        <p14:creationId xmlns:p14="http://schemas.microsoft.com/office/powerpoint/2010/main" val="400019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4013AE-4D3D-1F1E-F09A-21B921736739}"/>
              </a:ext>
            </a:extLst>
          </p:cNvPr>
          <p:cNvSpPr>
            <a:spLocks noGrp="1"/>
          </p:cNvSpPr>
          <p:nvPr>
            <p:ph type="sldNum" sz="quarter" idx="4"/>
          </p:nvPr>
        </p:nvSpPr>
        <p:spPr/>
        <p:txBody>
          <a:bodyPr/>
          <a:lstStyle/>
          <a:p>
            <a:fld id="{71AF279C-F903-5C4F-9E12-139067057548}" type="slidenum">
              <a:rPr lang="en-US" smtClean="0"/>
              <a:pPr/>
              <a:t>9</a:t>
            </a:fld>
            <a:endParaRPr lang="en-US" dirty="0"/>
          </a:p>
        </p:txBody>
      </p:sp>
      <p:sp>
        <p:nvSpPr>
          <p:cNvPr id="6" name="TextBox 8">
            <a:extLst>
              <a:ext uri="{FF2B5EF4-FFF2-40B4-BE49-F238E27FC236}">
                <a16:creationId xmlns:a16="http://schemas.microsoft.com/office/drawing/2014/main" id="{8CC40D8F-4079-BD04-0F91-D468C8B63046}"/>
              </a:ext>
            </a:extLst>
          </p:cNvPr>
          <p:cNvSpPr txBox="1"/>
          <p:nvPr/>
        </p:nvSpPr>
        <p:spPr>
          <a:xfrm>
            <a:off x="-2549284"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12" name="TextBox 11">
            <a:extLst>
              <a:ext uri="{FF2B5EF4-FFF2-40B4-BE49-F238E27FC236}">
                <a16:creationId xmlns:a16="http://schemas.microsoft.com/office/drawing/2014/main" id="{1C0163F9-6BFF-6139-A08F-87308BEAFFB6}"/>
              </a:ext>
            </a:extLst>
          </p:cNvPr>
          <p:cNvSpPr txBox="1"/>
          <p:nvPr/>
        </p:nvSpPr>
        <p:spPr>
          <a:xfrm>
            <a:off x="2855934" y="494778"/>
            <a:ext cx="7095995" cy="369332"/>
          </a:xfrm>
          <a:prstGeom prst="rect">
            <a:avLst/>
          </a:prstGeom>
          <a:noFill/>
        </p:spPr>
        <p:txBody>
          <a:bodyPr wrap="square" rtlCol="0">
            <a:spAutoFit/>
          </a:bodyPr>
          <a:lstStyle/>
          <a:p>
            <a:r>
              <a:rPr lang="en-US" dirty="0"/>
              <a:t>NCDOT Planning Touch Points - VAD</a:t>
            </a:r>
          </a:p>
        </p:txBody>
      </p:sp>
      <p:pic>
        <p:nvPicPr>
          <p:cNvPr id="4" name="Picture 3">
            <a:extLst>
              <a:ext uri="{FF2B5EF4-FFF2-40B4-BE49-F238E27FC236}">
                <a16:creationId xmlns:a16="http://schemas.microsoft.com/office/drawing/2014/main" id="{A5A42A5F-F2EB-08BB-A2BF-DB6B203E79D9}"/>
              </a:ext>
            </a:extLst>
          </p:cNvPr>
          <p:cNvPicPr>
            <a:picLocks noChangeAspect="1"/>
          </p:cNvPicPr>
          <p:nvPr/>
        </p:nvPicPr>
        <p:blipFill>
          <a:blip r:embed="rId3"/>
          <a:stretch>
            <a:fillRect/>
          </a:stretch>
        </p:blipFill>
        <p:spPr>
          <a:xfrm>
            <a:off x="2097956" y="0"/>
            <a:ext cx="7645358" cy="6858000"/>
          </a:xfrm>
          <a:prstGeom prst="rect">
            <a:avLst/>
          </a:prstGeom>
        </p:spPr>
      </p:pic>
      <p:sp>
        <p:nvSpPr>
          <p:cNvPr id="8" name="Rectangle 7">
            <a:extLst>
              <a:ext uri="{FF2B5EF4-FFF2-40B4-BE49-F238E27FC236}">
                <a16:creationId xmlns:a16="http://schemas.microsoft.com/office/drawing/2014/main" id="{6DE4B89A-ED1D-31DE-FB13-2937E379A027}"/>
              </a:ext>
            </a:extLst>
          </p:cNvPr>
          <p:cNvSpPr/>
          <p:nvPr/>
        </p:nvSpPr>
        <p:spPr>
          <a:xfrm>
            <a:off x="4227534" y="5534026"/>
            <a:ext cx="5515780" cy="10421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360751"/>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URL xmlns="http://schemas.microsoft.com/sharepoint/v3">
      <Url xsi:nil="true"/>
      <Description xsi:nil="true"/>
    </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EDC6FC54C0D941ABCD3B8B21EE836D" ma:contentTypeVersion="16" ma:contentTypeDescription="Create a new document." ma:contentTypeScope="" ma:versionID="bf398fafc71efd5839d8cdea9473ed8c">
  <xsd:schema xmlns:xsd="http://www.w3.org/2001/XMLSchema" xmlns:xs="http://www.w3.org/2001/XMLSchema" xmlns:p="http://schemas.microsoft.com/office/2006/metadata/properties" xmlns:ns1="http://schemas.microsoft.com/sharepoint/v3" xmlns:ns2="16f00c2e-ac5c-418b-9f13-a0771dbd417d" xmlns:ns3="http://schemas.microsoft.com/sharepoint/v4" targetNamespace="http://schemas.microsoft.com/office/2006/metadata/properties" ma:root="true" ma:fieldsID="2e6737e2c01fb519ccf9b0a91ff94445" ns1:_="" ns2:_="" ns3:_="">
    <xsd:import namespace="http://schemas.microsoft.com/sharepoint/v3"/>
    <xsd:import namespace="16f00c2e-ac5c-418b-9f13-a0771dbd417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2.xml><?xml version="1.0" encoding="utf-8"?>
<ds:datastoreItem xmlns:ds="http://schemas.openxmlformats.org/officeDocument/2006/customXml" ds:itemID="{4813077E-0B1D-4289-A66A-91D055C2D841}">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6c4c822-dbe6-405d-93f8-671412bb7d77"/>
    <ds:schemaRef ds:uri="http://schemas.microsoft.com/office/2006/documentManagement/types"/>
    <ds:schemaRef ds:uri="d9de3833-f7f1-4f7a-9a1e-9c8db52f722e"/>
    <ds:schemaRef ds:uri="http://www.w3.org/XML/1998/namespace"/>
  </ds:schemaRefs>
</ds:datastoreItem>
</file>

<file path=customXml/itemProps3.xml><?xml version="1.0" encoding="utf-8"?>
<ds:datastoreItem xmlns:ds="http://schemas.openxmlformats.org/officeDocument/2006/customXml" ds:itemID="{21BD65AE-B11F-4FD5-B27B-81E5B436416B}"/>
</file>

<file path=customXml/itemProps4.xml><?xml version="1.0" encoding="utf-8"?>
<ds:datastoreItem xmlns:ds="http://schemas.openxmlformats.org/officeDocument/2006/customXml" ds:itemID="{2AA36B35-1943-43A9-92F6-9484517D10E8}"/>
</file>

<file path=docProps/app.xml><?xml version="1.0" encoding="utf-8"?>
<Properties xmlns="http://schemas.openxmlformats.org/officeDocument/2006/extended-properties" xmlns:vt="http://schemas.openxmlformats.org/officeDocument/2006/docPropsVTypes">
  <Template>NCDOT-VAD review</Template>
  <TotalTime>232</TotalTime>
  <Words>877</Words>
  <Application>Microsoft Office PowerPoint</Application>
  <PresentationFormat>Widescreen</PresentationFormat>
  <Paragraphs>170</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Montserrat Medium</vt:lpstr>
      <vt:lpstr>Montserrat</vt:lpstr>
      <vt:lpstr>Calibri</vt:lpstr>
      <vt:lpstr>Montserrat Light</vt:lpstr>
      <vt:lpstr>Arial</vt:lpstr>
      <vt:lpstr>Montserrat SemiBold</vt:lpstr>
      <vt:lpstr>NCDOT Presentation Theme</vt:lpstr>
      <vt:lpstr>What PMs Need to Know about Voluntary Agricultural Districts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Issues </vt:lpstr>
      <vt:lpstr>16 Counties without VAD Spatial Data</vt:lpstr>
      <vt:lpstr>Data Reliability and Unknowns </vt:lpstr>
      <vt:lpstr>ATLAS Search </vt:lpstr>
      <vt:lpstr>ATLAS Search </vt:lpstr>
      <vt:lpstr>ATLAS Screening</vt:lpstr>
      <vt:lpstr>ATLAS Screening</vt:lpstr>
      <vt:lpstr>ATLAS Screening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Voluntary Agricultural District for PMs</dc:title>
  <dc:creator>Jennifer A. Evans</dc:creator>
  <cp:lastModifiedBy>Jennifer A. Evans</cp:lastModifiedBy>
  <cp:revision>4</cp:revision>
  <cp:lastPrinted>2023-09-13T16:57:35Z</cp:lastPrinted>
  <dcterms:created xsi:type="dcterms:W3CDTF">2023-09-12T13:05:08Z</dcterms:created>
  <dcterms:modified xsi:type="dcterms:W3CDTF">2023-09-13T16:57:39Z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0x0101006EEDC6FC54C0D941ABCD3B8B21EE836D</vt:lpwstr>
  </property>
  <property fmtid="{D5CDD505-2E9C-101B-9397-08002B2CF9AE}" pid="4" name="Order">
    <vt:r8>32100</vt:r8>
  </property>
</Properties>
</file>